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4053" r:id="rId1"/>
  </p:sldMasterIdLst>
  <p:notesMasterIdLst>
    <p:notesMasterId r:id="rId18"/>
  </p:notesMasterIdLst>
  <p:handoutMasterIdLst>
    <p:handoutMasterId r:id="rId19"/>
  </p:handoutMasterIdLst>
  <p:sldIdLst>
    <p:sldId id="270" r:id="rId2"/>
    <p:sldId id="424" r:id="rId3"/>
    <p:sldId id="425" r:id="rId4"/>
    <p:sldId id="426" r:id="rId5"/>
    <p:sldId id="359" r:id="rId6"/>
    <p:sldId id="333" r:id="rId7"/>
    <p:sldId id="329" r:id="rId8"/>
    <p:sldId id="429" r:id="rId9"/>
    <p:sldId id="430" r:id="rId10"/>
    <p:sldId id="422" r:id="rId11"/>
    <p:sldId id="379" r:id="rId12"/>
    <p:sldId id="434" r:id="rId13"/>
    <p:sldId id="435" r:id="rId14"/>
    <p:sldId id="438" r:id="rId15"/>
    <p:sldId id="440" r:id="rId16"/>
    <p:sldId id="439" r:id="rId17"/>
  </p:sldIdLst>
  <p:sldSz cx="9144000" cy="6858000" type="screen4x3"/>
  <p:notesSz cx="9051925" cy="7077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CF0B"/>
    <a:srgbClr val="64707E"/>
    <a:srgbClr val="143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04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2271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27625" y="0"/>
            <a:ext cx="392271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23063"/>
            <a:ext cx="392271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>
              <a:defRPr sz="11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27625" y="6723063"/>
            <a:ext cx="392271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D2106FAB-B61C-47E7-91EE-85326B18B2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02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2271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9" rIns="92157" bIns="46079" numCol="1" anchor="t" anchorCtr="0" compatLnSpc="1">
            <a:prstTxWarp prst="textNoShape">
              <a:avLst/>
            </a:prstTxWarp>
          </a:bodyPr>
          <a:lstStyle>
            <a:lvl1pPr defTabSz="921736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27625" y="0"/>
            <a:ext cx="392271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9" rIns="92157" bIns="46079" numCol="1" anchor="t" anchorCtr="0" compatLnSpc="1">
            <a:prstTxWarp prst="textNoShape">
              <a:avLst/>
            </a:prstTxWarp>
          </a:bodyPr>
          <a:lstStyle>
            <a:lvl1pPr algn="r" defTabSz="921736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57488" y="531813"/>
            <a:ext cx="3536950" cy="2652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3362325"/>
            <a:ext cx="7242175" cy="318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9" rIns="92157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23063"/>
            <a:ext cx="392271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9" rIns="92157" bIns="46079" numCol="1" anchor="b" anchorCtr="0" compatLnSpc="1">
            <a:prstTxWarp prst="textNoShape">
              <a:avLst/>
            </a:prstTxWarp>
          </a:bodyPr>
          <a:lstStyle>
            <a:lvl1pPr defTabSz="921736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27625" y="6723063"/>
            <a:ext cx="392271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9" rIns="92157" bIns="46079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851C3105-F0B7-4686-AC0F-2AFF6BC979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B36BE-274C-44C9-AA40-5DC81EE79F2E}" type="datetime1">
              <a:rPr lang="en-US" smtClean="0"/>
              <a:pPr>
                <a:defRPr/>
              </a:pPr>
              <a:t>8/6/2013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E40A7DB-5E4B-4AD7-83C7-5FDDC2BE4A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68305B-498C-49D0-A79B-5AE19595ACF8}" type="datetime1">
              <a:rPr lang="en-US" smtClean="0"/>
              <a:pPr>
                <a:defRPr/>
              </a:pPr>
              <a:t>8/6/2013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98CC5-D113-4CED-9CC5-AB86D21501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B3E0CBDC-08C6-42C3-801E-172EE70F59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A7E31-C200-44EF-B037-F69871883E0C}" type="datetime1">
              <a:rPr lang="en-US" smtClean="0"/>
              <a:pPr>
                <a:defRPr/>
              </a:pPr>
              <a:t>8/6/2013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D1684C-E8FD-49B9-920C-1A6C08B27AB8}" type="datetime1">
              <a:rPr lang="en-US" smtClean="0"/>
              <a:pPr>
                <a:defRPr/>
              </a:pPr>
              <a:t>8/6/2013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157A89EF-C61E-4AC1-AAF7-1F0D560C08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D7B1A-CE0E-471A-A2BE-2F42EB5A5425}" type="datetime1">
              <a:rPr lang="en-US" smtClean="0"/>
              <a:pPr>
                <a:defRPr/>
              </a:pPr>
              <a:t>8/6/2013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D7CBDA2-EE2E-40B0-83F0-9EFF47EB6A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ABE725A0-2DB2-4811-B45D-92E17BE48637}" type="datetime1">
              <a:rPr lang="en-US" smtClean="0"/>
              <a:pPr>
                <a:defRPr/>
              </a:pPr>
              <a:t>8/6/2013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DED41-0CDE-4565-8F27-14F707AE59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FCFCE0-FD1E-487B-AB14-1D7B10472531}" type="datetime1">
              <a:rPr lang="en-US" smtClean="0"/>
              <a:pPr>
                <a:defRPr/>
              </a:pPr>
              <a:t>8/6/2013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FD989FE-21E2-44DA-B916-E0CFBA5C7F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5456E5-2F14-4E8E-BA63-4F38445A0F99}" type="datetime1">
              <a:rPr lang="en-US" smtClean="0"/>
              <a:pPr>
                <a:defRPr/>
              </a:pPr>
              <a:t>8/6/2013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010D57A9-7BE2-4E4E-A0B6-66C543514E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E1661A-F431-4586-AA1B-5772F1E61F75}" type="datetime1">
              <a:rPr lang="en-US" smtClean="0"/>
              <a:pPr>
                <a:defRPr/>
              </a:pPr>
              <a:t>8/6/2013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0EA6A9-F6FD-49D3-8D7B-055A894BB8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92161CE-8F7F-4BF6-A770-ABD9CA602C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D7D676-DCA2-4BFB-91C4-310FB9DAD961}" type="datetime1">
              <a:rPr lang="en-US" smtClean="0"/>
              <a:pPr>
                <a:defRPr/>
              </a:pPr>
              <a:t>8/6/2013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F37B9BAA-8C1B-4A2B-BEF9-7C8EAB29FF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8568F068-E07F-45BD-9DF4-EC192652AE61}" type="datetime1">
              <a:rPr lang="en-US" smtClean="0"/>
              <a:pPr>
                <a:defRPr/>
              </a:pPr>
              <a:t>8/6/2013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D948DB-6E48-4176-ADBD-4993C36380A3}" type="datetime1">
              <a:rPr lang="en-US" smtClean="0"/>
              <a:pPr>
                <a:defRPr/>
              </a:pPr>
              <a:t>8/6/2013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25531FB-37AA-43DA-BEF4-D77278CDB7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1" name="Oval 20"/>
          <p:cNvSpPr/>
          <p:nvPr userDrawn="1"/>
        </p:nvSpPr>
        <p:spPr>
          <a:xfrm>
            <a:off x="309563" y="1020763"/>
            <a:ext cx="147637" cy="147637"/>
          </a:xfrm>
          <a:prstGeom prst="ellipse">
            <a:avLst/>
          </a:prstGeom>
          <a:solidFill>
            <a:srgbClr val="BACF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>
            <a:off x="8534400" y="381000"/>
            <a:ext cx="147638" cy="147638"/>
          </a:xfrm>
          <a:prstGeom prst="ellipse">
            <a:avLst/>
          </a:prstGeom>
          <a:solidFill>
            <a:srgbClr val="BACF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553200" cy="8382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Font typeface="Wingdings" charset="2"/>
              <a:buNone/>
            </a:pPr>
            <a:r>
              <a:rPr lang="en-US" sz="2000" i="1" dirty="0" smtClean="0">
                <a:solidFill>
                  <a:srgbClr val="64707E"/>
                </a:solidFill>
                <a:latin typeface="Trebuchet MS" charset="0"/>
              </a:rPr>
              <a:t>Allen Proctor    </a:t>
            </a:r>
            <a:r>
              <a:rPr lang="en-US" sz="3200" i="1" dirty="0" smtClean="0">
                <a:solidFill>
                  <a:srgbClr val="64707E"/>
                </a:solidFill>
                <a:latin typeface="Trebuchet MS" charset="0"/>
              </a:rPr>
              <a:t>-•-</a:t>
            </a:r>
            <a:r>
              <a:rPr lang="en-US" sz="2000" i="1" dirty="0" smtClean="0">
                <a:solidFill>
                  <a:srgbClr val="64707E"/>
                </a:solidFill>
                <a:latin typeface="Trebuchet MS" charset="0"/>
              </a:rPr>
              <a:t>   Sean McGee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dirty="0" smtClean="0">
                <a:latin typeface="Trebuchet MS" charset="0"/>
              </a:rPr>
              <a:t>Social Enterprise</a:t>
            </a:r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914400" y="3276600"/>
            <a:ext cx="7391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Trebuchet MS" charset="0"/>
              </a:rPr>
              <a:t>Just As Important as Fundraising</a:t>
            </a:r>
          </a:p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FA9AE-AA3B-49A2-A8A3-B6FBEBF5740B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8534400" cy="758825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rebuchet MS" charset="0"/>
              </a:rPr>
              <a:t>Social enterprise is now necessary:</a:t>
            </a:r>
            <a:br>
              <a:rPr lang="en-US" sz="2400" dirty="0" smtClean="0">
                <a:latin typeface="Trebuchet MS" charset="0"/>
              </a:rPr>
            </a:br>
            <a:r>
              <a:rPr lang="en-US" sz="2400" u="sng" dirty="0" smtClean="0">
                <a:latin typeface="Trebuchet MS" charset="0"/>
              </a:rPr>
              <a:t>profitable activities supporting key mission activities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137539"/>
            <a:ext cx="5503418" cy="51870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rebuchet MS" charset="0"/>
              </a:rPr>
              <a:t>What do successful nonprofit social enterprises provide?</a:t>
            </a:r>
            <a:endParaRPr lang="en-US" sz="2800" dirty="0" smtClean="0">
              <a:latin typeface="Trebuchet MS" charset="0"/>
            </a:endParaRPr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6553200" y="0"/>
            <a:ext cx="213360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75DFF46-7E3F-412B-83E6-480B732363B2}" type="slidenum">
              <a:rPr lang="en-US" sz="1200">
                <a:solidFill>
                  <a:schemeClr val="bg1"/>
                </a:solidFill>
                <a:latin typeface="Trebuchet MS" charset="0"/>
              </a:rPr>
              <a:pPr algn="r"/>
              <a:t>10</a:t>
            </a:fld>
            <a:endParaRPr lang="en-US" sz="1200">
              <a:solidFill>
                <a:schemeClr val="bg1"/>
              </a:solidFill>
              <a:latin typeface="Trebuchet MS" charset="0"/>
            </a:endParaRPr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8612" y="2111375"/>
            <a:ext cx="6097588" cy="330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5" name="TextBox 1"/>
          <p:cNvSpPr txBox="1">
            <a:spLocks noChangeArrowheads="1"/>
          </p:cNvSpPr>
          <p:nvPr/>
        </p:nvSpPr>
        <p:spPr bwMode="auto">
          <a:xfrm>
            <a:off x="1371600" y="16002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rgbClr val="BACF0B"/>
              </a:buClr>
              <a:buFont typeface="Arial" charset="0"/>
              <a:buChar char="•"/>
            </a:pPr>
            <a:r>
              <a:rPr lang="en-US" sz="2800" dirty="0">
                <a:latin typeface="Trebuchet MS" charset="0"/>
              </a:rPr>
              <a:t>Revenue diversity needs to increase</a:t>
            </a:r>
            <a:endParaRPr lang="en-US" sz="2800" dirty="0"/>
          </a:p>
        </p:txBody>
      </p:sp>
      <p:sp>
        <p:nvSpPr>
          <p:cNvPr id="20486" name="TextBox 2"/>
          <p:cNvSpPr txBox="1">
            <a:spLocks noChangeArrowheads="1"/>
          </p:cNvSpPr>
          <p:nvPr/>
        </p:nvSpPr>
        <p:spPr bwMode="auto">
          <a:xfrm>
            <a:off x="762000" y="5410200"/>
            <a:ext cx="7010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i="1" dirty="0"/>
              <a:t>Source:  The State of the Ohio Nonprofit Sector, </a:t>
            </a:r>
            <a:r>
              <a:rPr lang="en-US" sz="1200" b="1" dirty="0"/>
              <a:t> </a:t>
            </a:r>
            <a:r>
              <a:rPr lang="en-US" sz="1200" dirty="0"/>
              <a:t>September 2012.    Proctor’s Linking Mission to Money®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A89EF-C61E-4AC1-AAF7-1F0D560C088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Trebuchet MS" charset="0"/>
              </a:rPr>
              <a:t>What does a successful social enterprise require?</a:t>
            </a:r>
            <a:endParaRPr lang="en-US" sz="4800" dirty="0" smtClean="0">
              <a:latin typeface="Trebuchet MS" charset="0"/>
            </a:endParaRPr>
          </a:p>
        </p:txBody>
      </p:sp>
      <p:pic>
        <p:nvPicPr>
          <p:cNvPr id="21508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80879" y="2434178"/>
            <a:ext cx="5945729" cy="2757993"/>
          </a:xfrm>
          <a:noFill/>
        </p:spPr>
      </p:pic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6553200" y="0"/>
            <a:ext cx="213360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20311F-6A0B-454A-B7B5-76D5AE59EE65}" type="slidenum">
              <a:rPr lang="en-US" sz="1200">
                <a:solidFill>
                  <a:schemeClr val="bg1"/>
                </a:solidFill>
                <a:latin typeface="Trebuchet MS" charset="0"/>
              </a:rPr>
              <a:pPr algn="r"/>
              <a:t>11</a:t>
            </a:fld>
            <a:endParaRPr lang="en-US" sz="1200" dirty="0">
              <a:solidFill>
                <a:schemeClr val="bg1"/>
              </a:solidFill>
              <a:latin typeface="Trebuchet MS" charset="0"/>
            </a:endParaRPr>
          </a:p>
        </p:txBody>
      </p:sp>
      <p:sp>
        <p:nvSpPr>
          <p:cNvPr id="21509" name="TextBox 2"/>
          <p:cNvSpPr txBox="1">
            <a:spLocks noChangeArrowheads="1"/>
          </p:cNvSpPr>
          <p:nvPr/>
        </p:nvSpPr>
        <p:spPr bwMode="auto">
          <a:xfrm>
            <a:off x="1181100" y="1676400"/>
            <a:ext cx="7054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Clr>
                <a:srgbClr val="BACF0B"/>
              </a:buClr>
              <a:buFont typeface="Arial" charset="0"/>
              <a:buChar char="•"/>
            </a:pPr>
            <a:r>
              <a:rPr lang="en-US" sz="2800"/>
              <a:t>More loan and investment capital needed</a:t>
            </a:r>
          </a:p>
        </p:txBody>
      </p:sp>
      <p:sp>
        <p:nvSpPr>
          <p:cNvPr id="21510" name="TextBox 3"/>
          <p:cNvSpPr txBox="1">
            <a:spLocks noChangeArrowheads="1"/>
          </p:cNvSpPr>
          <p:nvPr/>
        </p:nvSpPr>
        <p:spPr bwMode="auto">
          <a:xfrm>
            <a:off x="685800" y="5410200"/>
            <a:ext cx="7315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i="1"/>
              <a:t>Source:  The State of the Ohio Nonprofit Sector, </a:t>
            </a:r>
            <a:r>
              <a:rPr lang="en-US" sz="1200" b="1"/>
              <a:t> </a:t>
            </a:r>
            <a:r>
              <a:rPr lang="en-US" sz="1200"/>
              <a:t>September 2012.    Proctor’s Linking Mission to Money®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A89EF-C61E-4AC1-AAF7-1F0D560C088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" y="2819400"/>
            <a:ext cx="8839200" cy="3505200"/>
          </a:xfrm>
        </p:spPr>
        <p:txBody>
          <a:bodyPr>
            <a:noAutofit/>
          </a:bodyPr>
          <a:lstStyle/>
          <a:p>
            <a:pPr indent="-2286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3400" b="0" cap="none" dirty="0" smtClean="0">
                <a:latin typeface="Trebuchet MS" charset="0"/>
              </a:rPr>
              <a:t>Working </a:t>
            </a:r>
            <a:r>
              <a:rPr lang="en-US" sz="3400" b="0" u="sng" cap="none" dirty="0" smtClean="0">
                <a:latin typeface="Trebuchet MS" charset="0"/>
              </a:rPr>
              <a:t>with you</a:t>
            </a:r>
            <a:r>
              <a:rPr lang="en-US" sz="3400" b="0" cap="none" dirty="0" smtClean="0">
                <a:latin typeface="Trebuchet MS" charset="0"/>
              </a:rPr>
              <a:t> to develop </a:t>
            </a:r>
            <a:r>
              <a:rPr lang="en-US" sz="3400" b="0" u="sng" cap="none" dirty="0" smtClean="0">
                <a:latin typeface="Trebuchet MS" charset="0"/>
              </a:rPr>
              <a:t>your</a:t>
            </a:r>
            <a:r>
              <a:rPr lang="en-US" sz="3400" b="0" cap="none" dirty="0" smtClean="0">
                <a:latin typeface="Trebuchet MS" charset="0"/>
              </a:rPr>
              <a:t>   	ideas into business plans</a:t>
            </a:r>
          </a:p>
          <a:p>
            <a:pPr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3400" b="0" u="sng" cap="none" dirty="0" smtClean="0">
                <a:latin typeface="Trebuchet MS" charset="0"/>
              </a:rPr>
              <a:t>Some</a:t>
            </a:r>
            <a:r>
              <a:rPr lang="en-US" sz="3400" b="0" cap="none" dirty="0" smtClean="0">
                <a:latin typeface="Trebuchet MS" charset="0"/>
              </a:rPr>
              <a:t> will be commercially viable.</a:t>
            </a:r>
          </a:p>
          <a:p>
            <a:pPr algn="l">
              <a:buFont typeface="Arial" pitchFamily="34" charset="0"/>
              <a:buChar char="•"/>
            </a:pPr>
            <a:r>
              <a:rPr lang="en-US" sz="3400" b="0" cap="none" dirty="0" smtClean="0">
                <a:latin typeface="Trebuchet MS" charset="0"/>
              </a:rPr>
              <a:t>CINCO seeks to invest in 3-5 new 		enterprises in 2014 and 2015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F0F6E-2810-4460-A8EB-6776A39B93A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atin typeface="Trebuchet MS" charset="0"/>
              </a:rPr>
              <a:t>CINCO</a:t>
            </a:r>
            <a:r>
              <a:rPr lang="en-US" dirty="0" smtClean="0">
                <a:latin typeface="Trebuchet MS" charset="0"/>
              </a:rPr>
              <a:t/>
            </a:r>
            <a:br>
              <a:rPr lang="en-US" dirty="0" smtClean="0">
                <a:latin typeface="Trebuchet MS" charset="0"/>
              </a:rPr>
            </a:br>
            <a:r>
              <a:rPr lang="en-US" dirty="0" smtClean="0">
                <a:latin typeface="Trebuchet MS" charset="0"/>
              </a:rPr>
              <a:t>Community Investment Network of Central Ohio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rebuchet MS" pitchFamily="34" charset="0"/>
              </a:rPr>
              <a:t>Working with CINCO </a:t>
            </a:r>
            <a:endParaRPr lang="en-US" sz="3600" dirty="0">
              <a:latin typeface="Trebuchet MS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A89EF-C61E-4AC1-AAF7-1F0D560C088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Open to all Central Ohio 501(c)(3) organizations 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Intended for Executive Leadership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Multiple sessions of increasing intensity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Competitive process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rebuchet MS" pitchFamily="34" charset="0"/>
              </a:rPr>
              <a:t>Working with CINCO </a:t>
            </a:r>
            <a:endParaRPr lang="en-US" sz="3600" dirty="0">
              <a:latin typeface="Trebuchet MS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A89EF-C61E-4AC1-AAF7-1F0D560C088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rebuchet MS" charset="0"/>
              </a:rPr>
              <a:t>Phase I – Getting Started</a:t>
            </a:r>
          </a:p>
          <a:p>
            <a:pPr lvl="1"/>
            <a:r>
              <a:rPr lang="en-US" dirty="0" smtClean="0">
                <a:latin typeface="Trebuchet MS" charset="0"/>
              </a:rPr>
              <a:t>Self Assessment</a:t>
            </a:r>
          </a:p>
          <a:p>
            <a:pPr lvl="1"/>
            <a:r>
              <a:rPr lang="en-US" dirty="0" smtClean="0">
                <a:latin typeface="Trebuchet MS" charset="0"/>
              </a:rPr>
              <a:t>Ideation</a:t>
            </a:r>
          </a:p>
          <a:p>
            <a:pPr lvl="1"/>
            <a:r>
              <a:rPr lang="en-US" dirty="0" smtClean="0">
                <a:latin typeface="Trebuchet MS" charset="0"/>
              </a:rPr>
              <a:t>Vetting: Identify most promising idea(s)</a:t>
            </a:r>
          </a:p>
          <a:p>
            <a:r>
              <a:rPr lang="en-US" dirty="0" smtClean="0">
                <a:latin typeface="Trebuchet MS" charset="0"/>
              </a:rPr>
              <a:t>Phase II – Gaining Focus</a:t>
            </a:r>
          </a:p>
          <a:p>
            <a:pPr lvl="1"/>
            <a:r>
              <a:rPr lang="en-US" dirty="0" smtClean="0">
                <a:latin typeface="Trebuchet MS" charset="0"/>
              </a:rPr>
              <a:t>Development of most promising concept(s) </a:t>
            </a:r>
          </a:p>
          <a:p>
            <a:pPr lvl="1"/>
            <a:r>
              <a:rPr lang="en-US" dirty="0" smtClean="0">
                <a:latin typeface="Trebuchet MS" charset="0"/>
              </a:rPr>
              <a:t>Feasibility</a:t>
            </a:r>
          </a:p>
          <a:p>
            <a:r>
              <a:rPr lang="en-US" dirty="0" smtClean="0">
                <a:latin typeface="Trebuchet MS" charset="0"/>
              </a:rPr>
              <a:t>Phase III – Diving Deeper</a:t>
            </a:r>
          </a:p>
          <a:p>
            <a:pPr lvl="1"/>
            <a:r>
              <a:rPr lang="en-US" dirty="0" smtClean="0">
                <a:latin typeface="Trebuchet MS" charset="0"/>
              </a:rPr>
              <a:t>In-Depth Business Planning</a:t>
            </a:r>
          </a:p>
          <a:p>
            <a:r>
              <a:rPr lang="en-US" dirty="0" smtClean="0">
                <a:latin typeface="Trebuchet MS" charset="0"/>
              </a:rPr>
              <a:t>Pitching to Investors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Working with CINCO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A89EF-C61E-4AC1-AAF7-1F0D560C088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Trebuchet MS" charset="0"/>
              </a:rPr>
              <a:t>Develop new skills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rebuchet MS" charset="0"/>
              </a:rPr>
              <a:t>Develop your team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rebuchet MS" charset="0"/>
              </a:rPr>
              <a:t>Analysis and planning tools tailored to your organization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rebuchet MS" charset="0"/>
              </a:rPr>
              <a:t>Rigorous process for evaluation of ideas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rebuchet MS" charset="0"/>
              </a:rPr>
              <a:t>Advancement of earned income opportunities</a:t>
            </a:r>
          </a:p>
          <a:p>
            <a:endParaRPr lang="en-US" dirty="0" smtClean="0">
              <a:latin typeface="Trebuchet MS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rebuchet MS" charset="0"/>
              </a:rPr>
              <a:t>What does </a:t>
            </a:r>
            <a:r>
              <a:rPr lang="en-US" sz="3600" i="1" dirty="0" smtClean="0">
                <a:solidFill>
                  <a:srgbClr val="FF0000"/>
                </a:solidFill>
                <a:latin typeface="Trebuchet MS" charset="0"/>
              </a:rPr>
              <a:t>social enterprise</a:t>
            </a:r>
            <a:r>
              <a:rPr lang="en-US" sz="3600" dirty="0" smtClean="0">
                <a:solidFill>
                  <a:srgbClr val="FF0000"/>
                </a:solidFill>
                <a:latin typeface="Trebuchet MS" charset="0"/>
              </a:rPr>
              <a:t> </a:t>
            </a:r>
            <a:r>
              <a:rPr lang="en-US" sz="3600" dirty="0" smtClean="0">
                <a:latin typeface="Trebuchet MS" charset="0"/>
              </a:rPr>
              <a:t>mean?</a:t>
            </a:r>
            <a:endParaRPr lang="en-US" sz="2800" dirty="0" smtClean="0">
              <a:latin typeface="Trebuchet MS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C46A6-CB42-40D5-8336-DA42F57A65C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2854325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3200" dirty="0" smtClean="0">
                <a:latin typeface="Trebuchet MS" pitchFamily="34" charset="0"/>
              </a:rPr>
              <a:t>A business or line of business that:</a:t>
            </a:r>
          </a:p>
          <a:p>
            <a:pPr>
              <a:defRPr/>
            </a:pPr>
            <a:r>
              <a:rPr lang="en-US" sz="3200" dirty="0" smtClean="0">
                <a:latin typeface="Trebuchet MS" pitchFamily="34" charset="0"/>
              </a:rPr>
              <a:t>Addresses a social problem</a:t>
            </a:r>
          </a:p>
          <a:p>
            <a:pPr>
              <a:defRPr/>
            </a:pPr>
            <a:r>
              <a:rPr lang="en-US" sz="3200" dirty="0" smtClean="0">
                <a:latin typeface="Trebuchet MS" pitchFamily="34" charset="0"/>
              </a:rPr>
              <a:t>Uses entrepreneurial principles to organize, create, and manage a social venture for profit</a:t>
            </a:r>
          </a:p>
          <a:p>
            <a:pPr>
              <a:defRPr/>
            </a:pPr>
            <a:r>
              <a:rPr lang="en-US" sz="3200" dirty="0" smtClean="0">
                <a:latin typeface="Trebuchet MS" pitchFamily="34" charset="0"/>
              </a:rPr>
              <a:t>Success defined by “Blended Return”: positive financial AND social benefit</a:t>
            </a:r>
            <a:endParaRPr lang="en-US" sz="32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17526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000" cap="none" dirty="0" smtClean="0">
                <a:latin typeface="Trebuchet MS" charset="0"/>
              </a:rPr>
              <a:t>Goodwill Stores</a:t>
            </a:r>
          </a:p>
          <a:p>
            <a:pPr>
              <a:spcAft>
                <a:spcPts val="600"/>
              </a:spcAft>
            </a:pPr>
            <a:r>
              <a:rPr lang="en-US" sz="3000" cap="none" dirty="0" err="1" smtClean="0">
                <a:latin typeface="Trebuchet MS" charset="0"/>
              </a:rPr>
              <a:t>Zoombezi</a:t>
            </a:r>
            <a:r>
              <a:rPr lang="en-US" sz="3000" cap="none" dirty="0" smtClean="0">
                <a:latin typeface="Trebuchet MS" charset="0"/>
              </a:rPr>
              <a:t> Bay water park</a:t>
            </a:r>
          </a:p>
          <a:p>
            <a:pPr>
              <a:spcAft>
                <a:spcPts val="600"/>
              </a:spcAft>
            </a:pPr>
            <a:r>
              <a:rPr lang="en-US" sz="3000" cap="none" dirty="0" smtClean="0">
                <a:latin typeface="Trebuchet MS" charset="0"/>
              </a:rPr>
              <a:t>LSS: </a:t>
            </a:r>
            <a:r>
              <a:rPr lang="en-US" sz="3000" cap="none" dirty="0" err="1" smtClean="0">
                <a:latin typeface="Trebuchet MS" charset="0"/>
              </a:rPr>
              <a:t>Freshbox</a:t>
            </a:r>
            <a:r>
              <a:rPr lang="en-US" sz="3000" cap="none" dirty="0" smtClean="0">
                <a:latin typeface="Trebuchet MS" charset="0"/>
              </a:rPr>
              <a:t> Catering</a:t>
            </a:r>
          </a:p>
          <a:p>
            <a:pPr>
              <a:spcAft>
                <a:spcPts val="600"/>
              </a:spcAft>
            </a:pPr>
            <a:r>
              <a:rPr lang="en-US" sz="3000" cap="none" dirty="0" err="1" smtClean="0">
                <a:latin typeface="Trebuchet MS" charset="0"/>
              </a:rPr>
              <a:t>LifeCare</a:t>
            </a:r>
            <a:r>
              <a:rPr lang="en-US" sz="3000" cap="none" dirty="0" smtClean="0">
                <a:latin typeface="Trebuchet MS" charset="0"/>
              </a:rPr>
              <a:t> </a:t>
            </a:r>
            <a:r>
              <a:rPr lang="en-US" sz="3000" cap="none" dirty="0" err="1" smtClean="0">
                <a:latin typeface="Trebuchet MS" charset="0"/>
              </a:rPr>
              <a:t>Alliance:LA</a:t>
            </a:r>
            <a:r>
              <a:rPr lang="en-US" sz="3000" cap="none" dirty="0" smtClean="0">
                <a:latin typeface="Trebuchet MS" charset="0"/>
              </a:rPr>
              <a:t> Catering</a:t>
            </a:r>
          </a:p>
          <a:p>
            <a:r>
              <a:rPr lang="en-US" sz="3000" cap="none" dirty="0" smtClean="0">
                <a:latin typeface="Trebuchet MS" charset="0"/>
              </a:rPr>
              <a:t>Habitat for Humanity </a:t>
            </a:r>
            <a:r>
              <a:rPr lang="en-US" sz="3000" cap="none" dirty="0" err="1" smtClean="0">
                <a:latin typeface="Trebuchet MS" charset="0"/>
              </a:rPr>
              <a:t>Re:Store</a:t>
            </a:r>
            <a:endParaRPr lang="en-US" sz="3000" cap="none" dirty="0" smtClean="0">
              <a:latin typeface="Trebuchet MS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B834D5-9CA7-4F89-9933-8012D9AA428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rebuchet MS" charset="0"/>
              </a:rPr>
              <a:t>Central Ohio Nonprofit</a:t>
            </a:r>
            <a:br>
              <a:rPr lang="en-US" sz="4400" dirty="0" smtClean="0">
                <a:latin typeface="Trebuchet MS" charset="0"/>
              </a:rPr>
            </a:br>
            <a:r>
              <a:rPr lang="en-US" sz="4400" dirty="0" smtClean="0">
                <a:latin typeface="Trebuchet MS" charset="0"/>
              </a:rPr>
              <a:t>Social Enterprises</a:t>
            </a:r>
            <a:endParaRPr lang="en-US" dirty="0" smtClean="0">
              <a:latin typeface="Trebuchet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rebuchet MS" charset="0"/>
              </a:rPr>
              <a:t>Why are profitable activities necessary?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34A692-B7C6-4089-9BA1-E0369D2AF972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514600"/>
            <a:ext cx="8229600" cy="1711325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rebuchet MS" charset="0"/>
              </a:rPr>
              <a:t>Fundraising capacity is tapped out</a:t>
            </a:r>
          </a:p>
          <a:p>
            <a:endParaRPr lang="en-US" sz="3600" dirty="0" smtClean="0">
              <a:latin typeface="Trebuchet MS" charset="0"/>
            </a:endParaRPr>
          </a:p>
          <a:p>
            <a:r>
              <a:rPr lang="en-US" sz="3600" dirty="0" smtClean="0">
                <a:latin typeface="Trebuchet MS" charset="0"/>
              </a:rPr>
              <a:t>More government and foundation grants are generating nonprofit losses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Trebuchet MS" charset="0"/>
              </a:rPr>
              <a:t>Philanthropy Is At Capacity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497E00-C17C-4122-ACBD-9F1A4050C80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2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>
                <a:latin typeface="Trebuchet MS" charset="0"/>
              </a:rPr>
              <a:t> </a:t>
            </a: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1905000" y="1687513"/>
            <a:ext cx="594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Contributions as Share of Total Nonprofit Revenue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77199" y="2146300"/>
            <a:ext cx="620683" cy="3187700"/>
          </a:xfrm>
          <a:prstGeom prst="rect">
            <a:avLst/>
          </a:prstGeom>
          <a:noFill/>
        </p:spPr>
        <p:txBody>
          <a:bodyPr vert="wordArtVert"/>
          <a:lstStyle/>
          <a:p>
            <a:pPr>
              <a:defRPr/>
            </a:pPr>
            <a:r>
              <a:rPr lang="en-US" dirty="0"/>
              <a:t>US Totals</a:t>
            </a:r>
          </a:p>
        </p:txBody>
      </p:sp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190750"/>
            <a:ext cx="569595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1219200"/>
            <a:ext cx="8504238" cy="45720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1600" dirty="0" smtClean="0">
                <a:latin typeface="Trebuchet MS" charset="0"/>
              </a:rPr>
              <a:t>						 </a:t>
            </a:r>
          </a:p>
          <a:p>
            <a:pPr eaLnBrk="1" hangingPunct="1">
              <a:buFont typeface="Wingdings" charset="2"/>
              <a:buNone/>
            </a:pPr>
            <a:r>
              <a:rPr lang="en-US" sz="1600" dirty="0" smtClean="0">
                <a:latin typeface="Trebuchet MS" charset="0"/>
              </a:rPr>
              <a:t> </a:t>
            </a:r>
          </a:p>
          <a:p>
            <a:pPr eaLnBrk="1" hangingPunct="1">
              <a:buFont typeface="Wingdings" charset="2"/>
              <a:buNone/>
            </a:pPr>
            <a:r>
              <a:rPr lang="en-US" sz="1600" dirty="0" smtClean="0">
                <a:latin typeface="Trebuchet MS" charset="0"/>
              </a:rPr>
              <a:t>					    Mission</a:t>
            </a:r>
          </a:p>
          <a:p>
            <a:pPr eaLnBrk="1" hangingPunct="1">
              <a:buFont typeface="Wingdings" charset="2"/>
              <a:buNone/>
            </a:pPr>
            <a:endParaRPr lang="en-US" sz="1600" dirty="0" smtClean="0">
              <a:latin typeface="Trebuchet MS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sz="1600" dirty="0" smtClean="0">
                <a:latin typeface="Trebuchet MS" charset="0"/>
              </a:rPr>
              <a:t>			</a:t>
            </a:r>
            <a:r>
              <a:rPr lang="en-US" sz="1400" dirty="0" smtClean="0">
                <a:latin typeface="Trebuchet MS" charset="0"/>
              </a:rPr>
              <a:t>Trauma center   </a:t>
            </a:r>
            <a:r>
              <a:rPr lang="en-US" sz="2000" dirty="0" smtClean="0">
                <a:latin typeface="Trebuchet MS" charset="0"/>
              </a:rPr>
              <a:t>• 		• </a:t>
            </a:r>
            <a:r>
              <a:rPr lang="en-US" sz="1400" dirty="0" smtClean="0">
                <a:solidFill>
                  <a:srgbClr val="C00000"/>
                </a:solidFill>
                <a:latin typeface="Trebuchet MS" charset="0"/>
              </a:rPr>
              <a:t>Orthopedic ward</a:t>
            </a:r>
          </a:p>
          <a:p>
            <a:pPr eaLnBrk="1" hangingPunct="1">
              <a:buFont typeface="Wingdings" charset="2"/>
              <a:buNone/>
            </a:pPr>
            <a:endParaRPr lang="en-US" sz="2000" dirty="0" smtClean="0">
              <a:latin typeface="Trebuchet MS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sz="2000" dirty="0" smtClean="0">
                <a:latin typeface="Trebuchet MS" charset="0"/>
              </a:rPr>
              <a:t>							</a:t>
            </a:r>
            <a:r>
              <a:rPr lang="en-US" sz="1600" dirty="0" smtClean="0">
                <a:latin typeface="Trebuchet MS" charset="0"/>
              </a:rPr>
              <a:t>Profitability</a:t>
            </a:r>
          </a:p>
          <a:p>
            <a:pPr eaLnBrk="1" hangingPunct="1">
              <a:buFont typeface="Wingdings" charset="2"/>
              <a:buNone/>
            </a:pPr>
            <a:endParaRPr lang="en-US" sz="1600" dirty="0" smtClean="0">
              <a:latin typeface="Trebuchet MS" charset="0"/>
            </a:endParaRPr>
          </a:p>
        </p:txBody>
      </p:sp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304800" y="688975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latin typeface="Trebuchet MS" charset="0"/>
              </a:rPr>
              <a:t>A </a:t>
            </a:r>
            <a:r>
              <a:rPr lang="en-US" sz="3600" u="sng" dirty="0" smtClean="0">
                <a:latin typeface="Trebuchet MS" charset="0"/>
              </a:rPr>
              <a:t>Sustainable</a:t>
            </a:r>
            <a:r>
              <a:rPr lang="en-US" sz="3600" dirty="0" smtClean="0">
                <a:latin typeface="Trebuchet MS" charset="0"/>
              </a:rPr>
              <a:t> Nonprofit Business Model</a:t>
            </a:r>
            <a:br>
              <a:rPr lang="en-US" sz="3600" dirty="0" smtClean="0">
                <a:latin typeface="Trebuchet MS" charset="0"/>
              </a:rPr>
            </a:br>
            <a:r>
              <a:rPr lang="en-US" sz="3600" u="sng" dirty="0" smtClean="0">
                <a:latin typeface="Trebuchet MS" charset="0"/>
              </a:rPr>
              <a:t>Requires</a:t>
            </a:r>
            <a:r>
              <a:rPr lang="en-US" sz="3600" dirty="0" smtClean="0">
                <a:latin typeface="Trebuchet MS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Trebuchet MS" charset="0"/>
              </a:rPr>
              <a:t>Profitable</a:t>
            </a:r>
            <a:r>
              <a:rPr lang="en-US" sz="4000" dirty="0" smtClean="0">
                <a:latin typeface="Trebuchet MS" charset="0"/>
              </a:rPr>
              <a:t> Activities</a:t>
            </a:r>
            <a:endParaRPr lang="en-US" sz="3600" dirty="0" smtClean="0">
              <a:latin typeface="Trebuchet MS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200400" y="3581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71800" y="35814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571500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Do you have programs that are on the right hand side?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EA6A9-F6FD-49D3-8D7B-055A894BB86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latin typeface="Trebuchet MS" charset="0"/>
              </a:rPr>
              <a:t>The Nonprofit Exists to Provide a</a:t>
            </a:r>
            <a:br>
              <a:rPr lang="en-US" sz="3600" dirty="0" smtClean="0">
                <a:latin typeface="Trebuchet MS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Trebuchet MS" charset="0"/>
              </a:rPr>
              <a:t>Key Mission Activity</a:t>
            </a:r>
            <a:r>
              <a:rPr lang="en-US" sz="4000" dirty="0" smtClean="0">
                <a:latin typeface="Trebuchet MS" charset="0"/>
              </a:rPr>
              <a:t>: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11162" y="1447800"/>
            <a:ext cx="8504238" cy="45720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1600" dirty="0" smtClean="0">
                <a:latin typeface="Trebuchet MS" charset="0"/>
              </a:rPr>
              <a:t>						 </a:t>
            </a:r>
          </a:p>
          <a:p>
            <a:pPr eaLnBrk="1" hangingPunct="1">
              <a:buFont typeface="Wingdings" charset="2"/>
              <a:buNone/>
            </a:pPr>
            <a:r>
              <a:rPr lang="en-US" sz="1600" dirty="0" smtClean="0">
                <a:latin typeface="Trebuchet MS" charset="0"/>
              </a:rPr>
              <a:t> </a:t>
            </a:r>
          </a:p>
          <a:p>
            <a:pPr eaLnBrk="1" hangingPunct="1">
              <a:buFont typeface="Wingdings" charset="2"/>
              <a:buNone/>
            </a:pPr>
            <a:r>
              <a:rPr lang="en-US" sz="1600" dirty="0" smtClean="0">
                <a:latin typeface="Trebuchet MS" charset="0"/>
              </a:rPr>
              <a:t>				            Mission</a:t>
            </a:r>
          </a:p>
          <a:p>
            <a:pPr eaLnBrk="1" hangingPunct="1">
              <a:buFont typeface="Wingdings" charset="2"/>
              <a:buNone/>
            </a:pPr>
            <a:endParaRPr lang="en-US" sz="1600" dirty="0" smtClean="0">
              <a:latin typeface="Trebuchet MS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sz="1600" dirty="0" smtClean="0">
                <a:latin typeface="Trebuchet MS" charset="0"/>
              </a:rPr>
              <a:t>			</a:t>
            </a:r>
            <a:r>
              <a:rPr lang="en-US" sz="1400" dirty="0" smtClean="0">
                <a:solidFill>
                  <a:srgbClr val="C00000"/>
                </a:solidFill>
                <a:latin typeface="Trebuchet MS" charset="0"/>
              </a:rPr>
              <a:t>Key Mission</a:t>
            </a:r>
            <a:r>
              <a:rPr lang="en-US" sz="2000" dirty="0" smtClean="0">
                <a:latin typeface="Trebuchet MS" charset="0"/>
              </a:rPr>
              <a:t>• </a:t>
            </a:r>
          </a:p>
          <a:p>
            <a:pPr eaLnBrk="1" hangingPunct="1">
              <a:buFont typeface="Wingdings" charset="2"/>
              <a:buNone/>
            </a:pPr>
            <a:endParaRPr lang="en-US" sz="2000" dirty="0" smtClean="0">
              <a:latin typeface="Trebuchet MS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sz="2000" dirty="0" smtClean="0">
                <a:latin typeface="Trebuchet MS" charset="0"/>
              </a:rPr>
              <a:t>							</a:t>
            </a:r>
            <a:r>
              <a:rPr lang="en-US" sz="1600" dirty="0" smtClean="0">
                <a:latin typeface="Trebuchet MS" charset="0"/>
              </a:rPr>
              <a:t>Profitability</a:t>
            </a:r>
          </a:p>
          <a:p>
            <a:pPr eaLnBrk="1" hangingPunct="1">
              <a:buFont typeface="Wingdings" charset="2"/>
              <a:buNone/>
            </a:pPr>
            <a:endParaRPr lang="en-US" sz="1600" dirty="0" smtClean="0">
              <a:latin typeface="Trebuchet MS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895600" y="38100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38100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52578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How do we close the gap?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429000" y="2878137"/>
            <a:ext cx="838200" cy="0"/>
          </a:xfrm>
          <a:prstGeom prst="line">
            <a:avLst/>
          </a:prstGeom>
          <a:ln w="2540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81400" y="2878137"/>
            <a:ext cx="457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/>
              <a:t>loss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EA6A9-F6FD-49D3-8D7B-055A894BB86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2" grpId="0" build="allAtOnce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EFB56B-6F56-45F0-9626-12BABD7EBD67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15362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736725"/>
            <a:ext cx="8213725" cy="4511675"/>
          </a:xfrm>
        </p:spPr>
      </p:pic>
      <p:sp>
        <p:nvSpPr>
          <p:cNvPr id="13" name="Title 1"/>
          <p:cNvSpPr>
            <a:spLocks noGrp="1"/>
          </p:cNvSpPr>
          <p:nvPr>
            <p:ph type="title" idx="4294967295"/>
          </p:nvPr>
        </p:nvSpPr>
        <p:spPr>
          <a:xfrm>
            <a:off x="0" y="9144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rebuchet MS" charset="0"/>
              </a:rPr>
              <a:t>Alternative ways to close the mission gap are nearly tapped out</a:t>
            </a:r>
            <a:br>
              <a:rPr lang="en-US" dirty="0" smtClean="0">
                <a:latin typeface="Trebuchet MS" charset="0"/>
              </a:rPr>
            </a:br>
            <a:endParaRPr lang="en-US" dirty="0" smtClean="0">
              <a:latin typeface="Trebuchet MS" charset="0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1066800" y="2209800"/>
            <a:ext cx="381000" cy="23622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43248"/>
              </a:solidFill>
            </a:endParaRPr>
          </a:p>
        </p:txBody>
      </p:sp>
      <p:sp>
        <p:nvSpPr>
          <p:cNvPr id="15365" name="TextBox 6"/>
          <p:cNvSpPr txBox="1">
            <a:spLocks noChangeAspect="1"/>
          </p:cNvSpPr>
          <p:nvPr/>
        </p:nvSpPr>
        <p:spPr bwMode="auto">
          <a:xfrm>
            <a:off x="304800" y="2667000"/>
            <a:ext cx="114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Cuts</a:t>
            </a:r>
          </a:p>
          <a:p>
            <a:r>
              <a:rPr lang="en-US" sz="1400" dirty="0">
                <a:solidFill>
                  <a:srgbClr val="FF0000"/>
                </a:solidFill>
              </a:rPr>
              <a:t>Internally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Absorbed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By</a:t>
            </a:r>
          </a:p>
          <a:p>
            <a:r>
              <a:rPr lang="en-US" sz="1400" dirty="0">
                <a:solidFill>
                  <a:srgbClr val="FF0000"/>
                </a:solidFill>
              </a:rPr>
              <a:t>Nonprofit</a:t>
            </a:r>
          </a:p>
          <a:p>
            <a:r>
              <a:rPr lang="en-US" sz="1400" dirty="0">
                <a:solidFill>
                  <a:srgbClr val="FF0000"/>
                </a:solidFill>
              </a:rPr>
              <a:t>Providers</a:t>
            </a:r>
          </a:p>
        </p:txBody>
      </p:sp>
      <p:sp>
        <p:nvSpPr>
          <p:cNvPr id="9" name="Oval 8"/>
          <p:cNvSpPr/>
          <p:nvPr/>
        </p:nvSpPr>
        <p:spPr>
          <a:xfrm>
            <a:off x="5638800" y="4618038"/>
            <a:ext cx="368300" cy="3349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67" name="TextBox 9"/>
          <p:cNvSpPr txBox="1">
            <a:spLocks noChangeArrowheads="1"/>
          </p:cNvSpPr>
          <p:nvPr/>
        </p:nvSpPr>
        <p:spPr bwMode="auto">
          <a:xfrm>
            <a:off x="228600" y="4962525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Service cuts avoided in 2009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362200" y="4872038"/>
            <a:ext cx="3168650" cy="352425"/>
          </a:xfrm>
          <a:prstGeom prst="straightConnector1">
            <a:avLst/>
          </a:prstGeom>
          <a:ln w="47625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162800" y="4495800"/>
            <a:ext cx="790575" cy="368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rebuchet MS" charset="0"/>
              </a:rPr>
              <a:t>Service reductions are becoming more necessary</a:t>
            </a:r>
            <a:endParaRPr lang="en-US" sz="2800" dirty="0" smtClean="0">
              <a:solidFill>
                <a:srgbClr val="FF0000"/>
              </a:solidFill>
              <a:latin typeface="Trebuchet MS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9C140A-AB6B-4B90-8C80-8EAEAF33E828}" type="slidenum">
              <a:rPr lang="en-US" smtClean="0"/>
              <a:pPr/>
              <a:t>8</a:t>
            </a:fld>
            <a:endParaRPr lang="en-US" smtClean="0"/>
          </a:p>
        </p:txBody>
      </p:sp>
      <p:pic>
        <p:nvPicPr>
          <p:cNvPr id="1638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752600"/>
            <a:ext cx="6837363" cy="3736975"/>
          </a:xfrm>
          <a:noFill/>
        </p:spPr>
      </p:pic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381000" y="5449888"/>
            <a:ext cx="7620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i="1"/>
              <a:t>Source:  The State of the Ohio Nonprofit Sector, </a:t>
            </a:r>
            <a:r>
              <a:rPr lang="en-US" sz="1200" b="1"/>
              <a:t> </a:t>
            </a:r>
            <a:r>
              <a:rPr lang="en-US" sz="1200"/>
              <a:t>September 2012.    Proctor’s Linking Mission to Money</a:t>
            </a:r>
            <a:r>
              <a:rPr lang="en-US"/>
              <a:t>®</a:t>
            </a:r>
          </a:p>
          <a:p>
            <a:endParaRPr lang="en-US"/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7315200" y="1905000"/>
            <a:ext cx="1219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Human services nonprofits were even more likely to take these steps.</a:t>
            </a:r>
          </a:p>
        </p:txBody>
      </p:sp>
      <p:sp>
        <p:nvSpPr>
          <p:cNvPr id="7" name="Oval 6"/>
          <p:cNvSpPr/>
          <p:nvPr/>
        </p:nvSpPr>
        <p:spPr>
          <a:xfrm>
            <a:off x="1676400" y="3124200"/>
            <a:ext cx="419100" cy="212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90600" y="3276600"/>
            <a:ext cx="533400" cy="212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71600" y="3429000"/>
            <a:ext cx="533400" cy="212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3581400"/>
            <a:ext cx="533400" cy="212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00200" y="3902075"/>
            <a:ext cx="533400" cy="212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" y="4054475"/>
            <a:ext cx="533400" cy="212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392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Social Enterprise</vt:lpstr>
      <vt:lpstr>What does social enterprise mean?</vt:lpstr>
      <vt:lpstr>Central Ohio Nonprofit Social Enterprises</vt:lpstr>
      <vt:lpstr>Why are profitable activities necessary?</vt:lpstr>
      <vt:lpstr>Philanthropy Is At Capacity</vt:lpstr>
      <vt:lpstr>A Sustainable Nonprofit Business Model Requires Profitable Activities</vt:lpstr>
      <vt:lpstr>The Nonprofit Exists to Provide a Key Mission Activity:</vt:lpstr>
      <vt:lpstr>Alternative ways to close the mission gap are nearly tapped out </vt:lpstr>
      <vt:lpstr>Service reductions are becoming more necessary</vt:lpstr>
      <vt:lpstr>Social enterprise is now necessary: profitable activities supporting key mission activities</vt:lpstr>
      <vt:lpstr>What do successful nonprofit social enterprises provide?</vt:lpstr>
      <vt:lpstr>What does a successful social enterprise require?</vt:lpstr>
      <vt:lpstr>CINCO Community Investment Network of Central Ohio</vt:lpstr>
      <vt:lpstr>Working with CINCO </vt:lpstr>
      <vt:lpstr>Working with CINCO </vt:lpstr>
      <vt:lpstr>Benefits of Working with CINCO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Nonprofits in Recessions</dc:title>
  <dc:creator/>
  <cp:lastModifiedBy/>
  <cp:revision>60</cp:revision>
  <dcterms:created xsi:type="dcterms:W3CDTF">2010-07-07T18:03:00Z</dcterms:created>
  <dcterms:modified xsi:type="dcterms:W3CDTF">2013-08-06T13:25:22Z</dcterms:modified>
</cp:coreProperties>
</file>